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68" r:id="rId2"/>
    <p:sldId id="391" r:id="rId3"/>
    <p:sldId id="390" r:id="rId4"/>
    <p:sldId id="361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35" r:id="rId22"/>
    <p:sldId id="453" r:id="rId23"/>
    <p:sldId id="387" r:id="rId24"/>
    <p:sldId id="412" r:id="rId25"/>
    <p:sldId id="413" r:id="rId26"/>
    <p:sldId id="414" r:id="rId27"/>
    <p:sldId id="417" r:id="rId28"/>
    <p:sldId id="389" r:id="rId29"/>
    <p:sldId id="418" r:id="rId30"/>
    <p:sldId id="419" r:id="rId31"/>
    <p:sldId id="401" r:id="rId32"/>
    <p:sldId id="456" r:id="rId33"/>
    <p:sldId id="432" r:id="rId34"/>
    <p:sldId id="434" r:id="rId35"/>
    <p:sldId id="388" r:id="rId36"/>
    <p:sldId id="406" r:id="rId37"/>
    <p:sldId id="436" r:id="rId38"/>
    <p:sldId id="454" r:id="rId3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on.C" initials="W" lastIdx="1" clrIdx="0">
    <p:extLst>
      <p:ext uri="{19B8F6BF-5375-455C-9EA6-DF929625EA0E}">
        <p15:presenceInfo xmlns:p15="http://schemas.microsoft.com/office/powerpoint/2012/main" userId="S-1-5-21-1035630543-1431987748-622671684-2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8" d="100"/>
          <a:sy n="18" d="100"/>
        </p:scale>
        <p:origin x="163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36C3-F297-4507-AD6A-42E143A858E3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87A3-EB87-4540-80C9-A55CA918FE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084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700E-0E32-497F-85DE-E2CB7C14ACE5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EAEA-ECB5-438F-8F0C-E412682027A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56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A3FB7-BD1B-4C42-8790-3711E741D11E}" type="slidenum">
              <a:rPr lang="en-ZA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5EAEA-ECB5-438F-8F0C-E412682027A3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84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5EAEA-ECB5-438F-8F0C-E412682027A3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9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/>
              <a:t>2020/08/05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UAQS93S85rkts1ZNyepQt3R4qBrPIpY_" TargetMode="External"/><Relationship Id="rId2" Type="http://schemas.openxmlformats.org/officeDocument/2006/relationships/hyperlink" Target="https://drive.google.com/open?id=1fTyqeI-2tjo0HpQY6pmCRMyJt_Hn33d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PxHf-Pb0kS6uFoA7ZtYaMweXRU65XKg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voXR6KIb6ZE3GNMx6IBMFwcRLbkLJL1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l8llyiRlSkKkDtiyXPfs3LPR9hY2Cs9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424936" cy="4320480"/>
          </a:xfrm>
        </p:spPr>
        <p:txBody>
          <a:bodyPr>
            <a:normAutofit fontScale="90000"/>
          </a:bodyPr>
          <a:lstStyle/>
          <a:p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</a:br>
            <a:br>
              <a:rPr lang="en-ZA" altLang="en-US" sz="3600" b="1" dirty="0">
                <a:latin typeface="Arial Narrow" pitchFamily="34" charset="0"/>
              </a:rPr>
            </a:br>
            <a:br>
              <a:rPr lang="en-ZA" altLang="en-US" sz="3600" b="1" dirty="0">
                <a:latin typeface="Arial Narrow" pitchFamily="34" charset="0"/>
              </a:rPr>
            </a:br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ARTS</a:t>
            </a: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8</a:t>
            </a: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CURRICULUM AND ASSESSMENT PLANS</a:t>
            </a: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 June 2020</a:t>
            </a:r>
            <a:br>
              <a:rPr lang="en-ZA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ZA" altLang="en-US" sz="4000" b="1" dirty="0">
                <a:latin typeface="Arial Narrow" pitchFamily="34" charset="0"/>
              </a:rPr>
              <a:t>                            </a:t>
            </a:r>
            <a:br>
              <a:rPr lang="en-ZA" altLang="en-US" sz="3600" b="1" dirty="0">
                <a:latin typeface="Arial Narrow" pitchFamily="34" charset="0"/>
              </a:rPr>
            </a:br>
            <a:br>
              <a:rPr lang="en-ZA" altLang="en-US" sz="4000" b="1" dirty="0">
                <a:latin typeface="Arial Narrow" pitchFamily="34" charset="0"/>
              </a:rPr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br>
              <a:rPr lang="en-ZA" altLang="en-US" sz="3200" dirty="0"/>
            </a:br>
            <a:endParaRPr lang="en-ZA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06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9"/>
    </mc:Choice>
    <mc:Fallback xmlns="">
      <p:transition spd="slow" advTm="159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C7B74-CE6E-4A88-9B6F-CC3169F2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"/>
    </mc:Choice>
    <mc:Fallback xmlns="">
      <p:transition spd="slow" advTm="51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How of Adapted </a:t>
            </a:r>
            <a:b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Arts Teaching Plans</a:t>
            </a:r>
            <a:endParaRPr lang="en-GB" dirty="0"/>
          </a:p>
        </p:txBody>
      </p:sp>
      <p:pic>
        <p:nvPicPr>
          <p:cNvPr id="5" name="Picture 2" descr="What, When, Who, Where, Why, 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1259632"/>
            <a:ext cx="2376263" cy="11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709119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What do I assess?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Term 2:	No formal assessment for recording 				purposes.  Formative Assessment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b="1" dirty="0">
                <a:solidFill>
                  <a:srgbClr val="C00000"/>
                </a:solidFill>
              </a:rPr>
              <a:t>**</a:t>
            </a:r>
            <a:r>
              <a:rPr lang="en-US" b="1" dirty="0">
                <a:solidFill>
                  <a:srgbClr val="0070C0"/>
                </a:solidFill>
              </a:rPr>
              <a:t>Assessment FOR learning</a:t>
            </a:r>
            <a:r>
              <a:rPr lang="en-US" b="1" dirty="0">
                <a:solidFill>
                  <a:srgbClr val="C00000"/>
                </a:solidFill>
              </a:rPr>
              <a:t>**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Term 3:	Formal Assessment: Practical Task per Art Form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0070C0"/>
                </a:solidFill>
              </a:rPr>
              <a:t>50 marks per art form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Term 4:	Written Test/Exam per Art Form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0070C0"/>
                </a:solidFill>
              </a:rPr>
              <a:t>50 marks per art form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94"/>
    </mc:Choice>
    <mc:Fallback xmlns="">
      <p:transition spd="slow" advTm="588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adapted </a:t>
            </a:r>
            <a:b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Arts Teaching Plans</a:t>
            </a:r>
            <a:endParaRPr lang="en-GB" dirty="0"/>
          </a:p>
        </p:txBody>
      </p:sp>
      <p:pic>
        <p:nvPicPr>
          <p:cNvPr id="5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29" y="1167444"/>
            <a:ext cx="2257908" cy="9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158801"/>
            <a:ext cx="8856984" cy="541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How do I teach during the time of COVID 19?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Text Box 2"/>
          <p:cNvSpPr txBox="1"/>
          <p:nvPr/>
        </p:nvSpPr>
        <p:spPr>
          <a:xfrm>
            <a:off x="251520" y="3474411"/>
            <a:ext cx="1439793" cy="14575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health and safety                of staff and learners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or: Elbow 8"/>
          <p:cNvCxnSpPr>
            <a:cxnSpLocks/>
          </p:cNvCxnSpPr>
          <p:nvPr/>
        </p:nvCxnSpPr>
        <p:spPr>
          <a:xfrm flipV="1">
            <a:off x="1738730" y="3673319"/>
            <a:ext cx="284480" cy="365760"/>
          </a:xfrm>
          <a:prstGeom prst="bentConnector3">
            <a:avLst>
              <a:gd name="adj1" fmla="val 4216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 Box 8"/>
          <p:cNvSpPr txBox="1"/>
          <p:nvPr/>
        </p:nvSpPr>
        <p:spPr>
          <a:xfrm>
            <a:off x="2091845" y="2826071"/>
            <a:ext cx="1587650" cy="9255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Adhere to COVID-19 requirements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091845" y="4593976"/>
            <a:ext cx="1587650" cy="936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psycho-social support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or: Elbow 10"/>
          <p:cNvCxnSpPr/>
          <p:nvPr/>
        </p:nvCxnSpPr>
        <p:spPr>
          <a:xfrm>
            <a:off x="1764130" y="4384426"/>
            <a:ext cx="259080" cy="419100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 Box 9"/>
          <p:cNvSpPr txBox="1"/>
          <p:nvPr/>
        </p:nvSpPr>
        <p:spPr>
          <a:xfrm>
            <a:off x="4080028" y="2699860"/>
            <a:ext cx="4798312" cy="1339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sick, stay at home.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wear a mask</a:t>
            </a:r>
            <a:r>
              <a:rPr kumimoji="0" lang="en-US" sz="15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500" kern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in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practical lessons.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noProof="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Practise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social distancing</a:t>
            </a: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screened.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own teaching &amp; learning materials.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/>
          <p:nvPr/>
        </p:nvSpPr>
        <p:spPr>
          <a:xfrm>
            <a:off x="4080027" y="4318135"/>
            <a:ext cx="4798313" cy="1321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yourself</a:t>
            </a:r>
            <a:r>
              <a:rPr kumimoji="0" lang="en-US" sz="1500" b="0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ccept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as a reality.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growth mind-set.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cknowledge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difficulties </a:t>
            </a: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seek professional help.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upport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others who are struggling.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79495" y="3288845"/>
            <a:ext cx="333375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3679495" y="4978853"/>
            <a:ext cx="333375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069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61"/>
    </mc:Choice>
    <mc:Fallback xmlns="">
      <p:transition spd="slow" advTm="543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95650"/>
            <a:ext cx="20757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85717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Guidelines for all </a:t>
            </a:r>
            <a:b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Forms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1.5m apart from each other during the lesson at all times.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physical guides - tape on floors, signs on walls.</a:t>
            </a:r>
            <a:endParaRPr lang="en-ZA" sz="1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 are worn at all times.</a:t>
            </a: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washed/sanitised before entering classroom.</a:t>
            </a: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 Dance/Drama room, clean socks pre-lesson, socks removed post lesson and placed in plastic bag.</a:t>
            </a: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 floor post lesson if socks are not worn.</a:t>
            </a: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 classroom before and after lesson.</a:t>
            </a:r>
          </a:p>
          <a:p>
            <a:r>
              <a:rPr lang="en-ZA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room is well-ventilated.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space expanded - making use of nearby libraries, community halls, leisure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churches, etc. </a:t>
            </a:r>
            <a:endParaRPr lang="en-ZA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3"/>
    </mc:Choice>
    <mc:Fallback xmlns="">
      <p:transition spd="slow" advTm="757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8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175683" y="142288"/>
            <a:ext cx="3106688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continues….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195" y="1285288"/>
            <a:ext cx="8809664" cy="4808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DANCE: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according to TAPS with a theoretical and practical component</a:t>
            </a:r>
          </a:p>
          <a:p>
            <a:pPr marL="0" indent="0">
              <a:buNone/>
            </a:pPr>
            <a:endParaRPr lang="en-US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guided/monitored - mask fits well, at all times.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biggest available space.  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classes to allow for space between learners.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adjustments for split classes (possibly 30 minutes per group if groups is split in half).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sanitised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each lesson.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socks pre lesson, socks removed post-lesson.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contact/group work/partner work.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refrain from aerobic and strenuous activity – impact on breathing.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chair/desk dances/ creative exploration of limited space/axial movement, etc.</a:t>
            </a:r>
          </a:p>
          <a:p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resources: video and audio clips.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28"/>
    </mc:Choice>
    <mc:Fallback xmlns="">
      <p:transition spd="slow" advTm="7862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8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175683" y="142288"/>
            <a:ext cx="3106688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continues….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3" y="1196752"/>
            <a:ext cx="8845668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DRAMA: 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according to TAPS with a theoretical &amp; practical component</a:t>
            </a:r>
          </a:p>
          <a:p>
            <a:pPr marL="0" indent="0">
              <a:buNone/>
            </a:pPr>
            <a:endParaRPr lang="en-US" sz="2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guided/monitored - mask fits well, at all times.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classes to allow for space between learners.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adjustments for split classes (possibly 30 minutes per group if groups is split in half).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group work – select individual performances where possible.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individual performances.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creative use of space, themes related to social, emotional issues of COVID 19.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resources: video and audio clips – listening activities.</a:t>
            </a:r>
          </a:p>
          <a:p>
            <a:pPr marL="0" indent="0">
              <a:buNone/>
            </a:pPr>
            <a:endParaRPr lang="en-ZA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71"/>
    </mc:Choice>
    <mc:Fallback xmlns="">
      <p:transition spd="slow" advTm="485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8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175683" y="142288"/>
            <a:ext cx="3106688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continues….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4227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MUSIC: 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TAPS with a theoretical &amp; practical component</a:t>
            </a:r>
          </a:p>
          <a:p>
            <a:pPr marL="0" indent="0">
              <a:buNone/>
            </a:pPr>
            <a:endParaRPr lang="en-US" sz="17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guided/monitored - mask fits well, at all times.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sharing of instruments, e.g. guitar, drums, etc.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teaching of wind and brass instruments (masks)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risk: breath is aerosolized/forcefully ejected when playing.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classes to allow for space between learners.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adjustments for split classes (possibly 30 minutes per group if groups is split in half).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individual performances.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resources: video and audio clips – listening activities.</a:t>
            </a:r>
          </a:p>
          <a:p>
            <a:pPr marL="0" indent="0">
              <a:buNone/>
            </a:pPr>
            <a:endParaRPr lang="en-ZA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7"/>
    </mc:Choice>
    <mc:Fallback xmlns="">
      <p:transition spd="slow" advTm="450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8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175683" y="142288"/>
            <a:ext cx="3106688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continues….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807" y="1285288"/>
            <a:ext cx="8532440" cy="48408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ARTS: 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according to TAPS with a theoretical and practical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component</a:t>
            </a:r>
          </a:p>
          <a:p>
            <a:pPr marL="0" indent="0"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guided/monitored - mask fits well, at all times.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classes to allow for space between learners.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adjustments for split classes (possibly 30 minutes per group if groups is split in half).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sharing items (brushes, pencils, crayons, etc.)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each learners’ art material in individually labeled containers – if learners can provide their own.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resources: video and audio clips – listening activities.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themes related to COVID 19 in art works.</a:t>
            </a:r>
          </a:p>
          <a:p>
            <a:pPr marL="0" indent="0">
              <a:buNone/>
            </a:pPr>
            <a:endParaRPr lang="en-ZA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3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6"/>
    </mc:Choice>
    <mc:Fallback xmlns="">
      <p:transition spd="slow" advTm="437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9" y="274639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3768" y="171705"/>
            <a:ext cx="5915000" cy="11430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 space is available…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07504" y="1211772"/>
            <a:ext cx="9036496" cy="4525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TEACHER’S ROLE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 the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TAPS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and/or adapt WCED designed lesson plans per week.  This will lessen stress and workload.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Demonstrate practical skills in class.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use of digital resources i.e. show video or audio clips if possible.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and explain lesson plan to learners. 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 and explain any questions that learners might have.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through worksheets or written activities.</a:t>
            </a:r>
            <a:endParaRPr lang="en-GB" sz="2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Motivate and stress the importance of repetition and </a:t>
            </a: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practise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skills at home.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learners inspired and motivated to complete tasks at home.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classes to support and guide learners with practical skills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7"/>
    </mc:Choice>
    <mc:Fallback xmlns="">
      <p:transition spd="slow" advTm="6165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572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07504" y="1556792"/>
            <a:ext cx="8841160" cy="41764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’S ROLE</a:t>
            </a:r>
          </a:p>
          <a:p>
            <a:pPr marL="0" indent="0" algn="ctr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Receives written lesson plan in hard copy OR via WhatsApp OR Google Classroom etc.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Practise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class: limited practical skills with teacher that can be done at a desk: e.g.  Dance - stand up and do a spinal roll.  Drama - vocal warm-ups.  Music - tapping beats/rhythms on desks.  Visual Art - drawings with own pencil, etc.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sharing of any art equipment or musical instruments.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Practise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 performance skills at home in preparation for the next lesson.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written activities at home in preparation for the next lesson.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Optional:  attend online classes with teacher for support and guidance.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13865" y="274639"/>
            <a:ext cx="5338936" cy="11430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 space is available c</a:t>
            </a:r>
            <a:r>
              <a:rPr lang="en-US" sz="31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ontinues…</a:t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275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3"/>
    </mc:Choice>
    <mc:Fallback xmlns="">
      <p:transition spd="slow" advTm="580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65D1-94F2-4B42-869A-9C2E354F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8601-442C-4C0A-9A81-159B1BF2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80728"/>
            <a:ext cx="8712968" cy="4983164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I teach?</a:t>
            </a:r>
          </a:p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I teach?</a:t>
            </a:r>
          </a:p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I teach and assess?</a:t>
            </a:r>
          </a:p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Content Topics for the Phase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Amendments to the Annual Teaching Plan</a:t>
            </a:r>
          </a:p>
          <a:p>
            <a:pPr marL="514350" lvl="0" indent="-514350">
              <a:lnSpc>
                <a:spcPct val="150000"/>
              </a:lnSpc>
              <a:spcBef>
                <a:spcPts val="638"/>
              </a:spcBef>
              <a:buFont typeface="+mj-lt"/>
              <a:buAutoNum type="arabicPeriod"/>
            </a:pPr>
            <a:r>
              <a:rPr lang="en-ZA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Amendments of School Based Assessment (SBA)</a:t>
            </a:r>
          </a:p>
          <a:p>
            <a:pPr lvl="0">
              <a:lnSpc>
                <a:spcPct val="150000"/>
              </a:lnSpc>
              <a:spcBef>
                <a:spcPts val="638"/>
              </a:spcBef>
              <a:buAutoNum type="arabicPeriod"/>
            </a:pPr>
            <a:r>
              <a:rPr lang="en-ZA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Conclusion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5"/>
    </mc:Choice>
    <mc:Fallback xmlns="">
      <p:transition spd="slow" advTm="2007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, When, Who, What, Where, W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7" y="304058"/>
            <a:ext cx="1916051" cy="9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1125"/>
            <a:ext cx="5837935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Assessment and Moderation</a:t>
            </a:r>
            <a:endParaRPr lang="en-GB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44705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doing practical at home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footage of all practical tasks (performance) provided for assessment. To be up and downloaded at school. 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Footage to be retained as evidence for moderation by the province, DBE.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Art: photographic evidence as per teacher’s guidelines. </a:t>
            </a:r>
          </a:p>
          <a:p>
            <a:endParaRPr lang="en-ZA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doing practical at school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assessment scheduled for last two weeks of Term 3.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per class group:  learners assessed in small groups dependent on space, maintaining social distancing.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individual performances. 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Art: assessment of art works / photographic evidence. 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4"/>
    </mc:Choice>
    <mc:Fallback xmlns="">
      <p:transition spd="slow" advTm="793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8803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you know all the essentials of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What and How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teach, it is time to see how the curriculum was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reorganised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0"/>
    </mc:Choice>
    <mc:Fallback xmlns="">
      <p:transition spd="slow" advTm="326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Topics for the Phase</a:t>
            </a:r>
            <a:endParaRPr lang="en-ZA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01"/>
    </mc:Choice>
    <mc:Fallback xmlns="">
      <p:transition spd="slow" advTm="3620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8686800" cy="1066129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Content Topics: Dance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Click on the link below to follow the process of how reduced content was integrated into other topics where appropriate: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https://drive.google.com/open?id=1UAQS93S85rkts1ZNyepQt3R4qBrPIpY_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2"/>
    </mc:Choice>
    <mc:Fallback xmlns="">
      <p:transition spd="slow" advTm="86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1066129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Content Topics: Drama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Click on the link below to follow the process of how reduced content was integrated into other topics where appropriate: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https://drive.google.com/open?id=1PxHf-Pb0kS6uFoA7ZtYaMweXRU65XKgX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5"/>
    </mc:Choice>
    <mc:Fallback xmlns="">
      <p:transition spd="slow" advTm="684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2696"/>
            <a:ext cx="8579296" cy="108012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Content Topics: Music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Click on the link below to follow the process of how reduced content was integrated into other topics where appropriate: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GB" dirty="0">
                <a:hlinkClick r:id="rId2"/>
              </a:rPr>
              <a:t>https://drive.google.com/open?id=1voXR6KIb6ZE3GNMx6IBMFwcRLbkLJL1n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5"/>
    </mc:Choice>
    <mc:Fallback xmlns="">
      <p:transition spd="slow" advTm="694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556E-EE7C-48F5-8C85-2EE6EBD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764704"/>
            <a:ext cx="8795320" cy="1066129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Reorganisation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Content Topics: Visual Art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62584-5D09-45F8-B7D4-9A5FA84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Click on the link below to follow the process of how reduced content was integrated into other topics where appropriate: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2"/>
              </a:rPr>
              <a:t>https://drive.google.com/open?id=1l8llyiRlSkKkDtiyXPfs3LPR9hY2Cs95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Amendments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Teaching Plan </a:t>
            </a:r>
          </a:p>
        </p:txBody>
      </p:sp>
    </p:spTree>
    <p:extLst>
      <p:ext uri="{BB962C8B-B14F-4D97-AF65-F5344CB8AC3E}">
        <p14:creationId xmlns:p14="http://schemas.microsoft.com/office/powerpoint/2010/main" val="26767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16632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Dance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099359"/>
              </p:ext>
            </p:extLst>
          </p:nvPr>
        </p:nvGraphicFramePr>
        <p:xfrm>
          <a:off x="21001" y="1549577"/>
          <a:ext cx="9144002" cy="5308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3824843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1193623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0" indent="-1206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4064177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Assessment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Performance</a:t>
                      </a: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Improvisation &amp; Composition</a:t>
                      </a: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theory and Literacy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reduction and therefore adaptation of Term 2 due to the fact that learners will possibly only have a 1/2 lesson/s for the term. 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purpose of a 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assessment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to measure the level of learners’ skills and knowledge in Drama before teaching and learning for the term commences.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highlights strengths and areas for improvement so teachers are aware of every individual's requirements.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9"/>
    </mc:Choice>
    <mc:Fallback xmlns="">
      <p:transition spd="slow" advTm="2240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260648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Dance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523109"/>
              </p:ext>
            </p:extLst>
          </p:nvPr>
        </p:nvGraphicFramePr>
        <p:xfrm>
          <a:off x="0" y="1437824"/>
          <a:ext cx="9144000" cy="5420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1101525">
                <a:tc>
                  <a:txBody>
                    <a:bodyPr/>
                    <a:lstStyle/>
                    <a:p>
                      <a:pPr marL="1206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0" indent="-1206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4318651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Performance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Improvisation &amp; Composition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Theory and Literacy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Arm movement, positions and sequences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reorganised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in other activities.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Turns on one leg with eye focus has been integrated with transfer of weight.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a short group dance focusing on team work and presentation skills have been removed and replaced.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 Remains as stipulated in CAPS.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Discussion of a dance seen in the community, on television or on stage is replaced.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3"/>
    </mc:Choice>
    <mc:Fallback xmlns="">
      <p:transition spd="slow" advTm="158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CAD3-61FD-4998-9A9C-44FD94F0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C204-7365-4D53-B034-D40E2936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70" y="1097134"/>
            <a:ext cx="8435280" cy="485313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To mediate the amendments of the trimmed and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reorganised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2020 Annual Teaching Plan for Creative Arts, Grade 7-9 as stipulated in Circular S2 of 2020.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teaching proceeds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remaining teaching time as per the revised school calendar.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teachers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pacing and sequencing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curriculum content and assessment.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2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7"/>
    </mc:Choice>
    <mc:Fallback xmlns="">
      <p:transition spd="slow" advTm="3001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260648"/>
            <a:ext cx="8363272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Dance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33227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986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3824842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1482736">
                <a:tc>
                  <a:txBody>
                    <a:bodyPr/>
                    <a:lstStyle/>
                    <a:p>
                      <a:pPr marL="1206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0" indent="-1206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3775064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Performance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 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Improvisation &amp; Composition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 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Dance Theory and Literacy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Consolidation of the work as indicated in Term 3 of the Revised ATP.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Revision of the work completed in Term 3 as indicated in the revised ATP.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5"/>
    </mc:Choice>
    <mc:Fallback xmlns="">
      <p:transition spd="slow" advTm="1300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1"/>
            <a:ext cx="8229600" cy="10081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Drama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17376"/>
              </p:ext>
            </p:extLst>
          </p:nvPr>
        </p:nvGraphicFramePr>
        <p:xfrm>
          <a:off x="1" y="1161698"/>
          <a:ext cx="9143999" cy="5719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4811875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490693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13642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Assessment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Dramatic Skills Development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 elements in playmaking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purpose of a 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assessment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to measure the level of learners’ skills and knowledge in Drama before teaching and learning for the term commences. 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highlights strengths and areas for improvement so teachers are aware of every individual's requirements.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  <a:tr h="1809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Dramatic Skills Development</a:t>
                      </a:r>
                      <a:endParaRPr lang="en-GB" sz="16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</a:t>
                      </a:r>
                    </a:p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Interpretation and Performance of Dramatic Forms: Poetry/Praise Poetry</a:t>
                      </a:r>
                    </a:p>
                    <a:p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 and skills of term 2 integrated and scaffolded within the content of term 3.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 Reduced physical and vocal exercises.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 Reduced choice of Performance.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5:  Removed and integrated with topic 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273751"/>
                  </a:ext>
                </a:extLst>
              </a:tr>
              <a:tr h="205477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Dramatic Skills Development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 Elements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Interpretation and Performance of Selected Dramatic Forms: Dialogues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Integration/Combine: Term 3 and 4.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  Reduced physical, vocal exercises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  Removed improvisation,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themes and research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  Reduced choice of performance.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4:  Removed &amp; integrated with topic 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2"/>
    </mc:Choice>
    <mc:Fallback xmlns="">
      <p:transition spd="slow" advTm="1263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93610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Music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388502"/>
              </p:ext>
            </p:extLst>
          </p:nvPr>
        </p:nvGraphicFramePr>
        <p:xfrm>
          <a:off x="0" y="1124744"/>
          <a:ext cx="9150402" cy="57332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5010450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618250"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Content/Topics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Amendment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1611595">
                <a:tc>
                  <a:txBody>
                    <a:bodyPr/>
                    <a:lstStyle/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Baseline Assessment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literacy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listening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and creating 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 in Term 1 &amp; 2 was compared and repetitions were identified.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Removed content which was covered in Term 1 and can be done away with in Term 2. 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  <a:tr h="1751706">
                <a:tc>
                  <a:txBody>
                    <a:bodyPr/>
                    <a:lstStyle/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literacy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listening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and creating music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 in Term 2 &amp; 3 was compared and repetitions were identified. 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Removed content which was covered in Term 2 and can be done away with in Term 3. 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273751"/>
                  </a:ext>
                </a:extLst>
              </a:tr>
              <a:tr h="1751706">
                <a:tc>
                  <a:txBody>
                    <a:bodyPr/>
                    <a:lstStyle/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literacy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2: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Music listening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3:</a:t>
                      </a:r>
                    </a:p>
                    <a:p>
                      <a:pPr algn="l"/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and creating music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 1 has been left as it consolidates what has been taught and learned in Terms 1- 3.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Content in Term 3 &amp; 4 was compared repetitions were identified.  Removed content that was covered in Term 3.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2"/>
    </mc:Choice>
    <mc:Fallback xmlns="">
      <p:transition spd="slow" advTm="126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15E0-479A-4DB5-99E4-595A7B1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792088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Content/Topics</a:t>
            </a:r>
            <a:b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8 Visual Art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0888-2D0F-42D0-BA57-9694DB394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65936"/>
              </p:ext>
            </p:extLst>
          </p:nvPr>
        </p:nvGraphicFramePr>
        <p:xfrm>
          <a:off x="0" y="1171541"/>
          <a:ext cx="9144000" cy="5686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87408818"/>
                    </a:ext>
                  </a:extLst>
                </a:gridCol>
                <a:gridCol w="5819740">
                  <a:extLst>
                    <a:ext uri="{9D8B030D-6E8A-4147-A177-3AD203B41FA5}">
                      <a16:colId xmlns:a16="http://schemas.microsoft.com/office/drawing/2014/main" val="4284890207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Amendment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34787"/>
                  </a:ext>
                </a:extLst>
              </a:tr>
              <a:tr h="16241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Baseline Assessment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Visual Literacy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2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Baseline Assessment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 purpose of baseline assessment is to measure the level of learners’ skills and knowledge in Visual Art before teaching and learning for the term commences.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It highlights strengths and areas for improvement so teachers are aware of every individual's requirements.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8072"/>
                  </a:ext>
                </a:extLst>
              </a:tr>
              <a:tr h="18486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1: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Create in 2D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2: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Create in 3D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Visual Literacy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3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 Visual Literacy:</a:t>
                      </a: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into every </a:t>
                      </a: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lesson</a:t>
                      </a: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through various exercises </a:t>
                      </a: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that integrate the Art Elements &amp;</a:t>
                      </a: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Design Principles </a:t>
                      </a: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over the course of the term. These exercises are the core of what is needed for progression.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Focus on combining the </a:t>
                      </a: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2D &amp;3D </a:t>
                      </a:r>
                      <a:r>
                        <a:rPr lang="en-US" sz="1400" b="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activities into one task for the term by creating a mixed media artwork that includes the required Art Elements &amp; Design Principles.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273751"/>
                  </a:ext>
                </a:extLst>
              </a:tr>
              <a:tr h="1586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1: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Create in 2D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2: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Create in 3D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Visual Literacy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4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 3: Visual Literacy: </a:t>
                      </a:r>
                      <a:r>
                        <a:rPr kumimoji="0" lang="en-US" sz="1400" b="1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into every </a:t>
                      </a:r>
                      <a:r>
                        <a:rPr kumimoji="0" lang="en-US" sz="1400" b="1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lesson</a:t>
                      </a: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through various exercises </a:t>
                      </a:r>
                      <a:r>
                        <a:rPr kumimoji="0" lang="en-US" sz="1400" b="1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that integrate the Art Elements &amp;</a:t>
                      </a: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Design Principles </a:t>
                      </a: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over the course of the term. These exercises are the core of what is needed for progression.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Focus on combining the </a:t>
                      </a:r>
                      <a:r>
                        <a:rPr kumimoji="0" lang="en-US" sz="1400" b="1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2D </a:t>
                      </a:r>
                      <a:r>
                        <a:rPr kumimoji="0" lang="en-US" sz="14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activities into one task for the term by creating a mixed media artwork that includes the required Art Elements &amp; Design Principles.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9"/>
    </mc:Choice>
    <mc:Fallback xmlns="">
      <p:transition spd="slow" advTm="3811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278688" cy="14700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Amendments 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Based Assessment (SBA)</a:t>
            </a:r>
          </a:p>
        </p:txBody>
      </p:sp>
    </p:spTree>
    <p:extLst>
      <p:ext uri="{BB962C8B-B14F-4D97-AF65-F5344CB8AC3E}">
        <p14:creationId xmlns:p14="http://schemas.microsoft.com/office/powerpoint/2010/main" val="36623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"/>
    </mc:Choice>
    <mc:Fallback xmlns="">
      <p:transition spd="slow" advTm="827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BF91-0E04-4DD2-8E56-385C5637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Assessment: Grade 8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2844A6-5A5B-47CF-840B-5DCB7C51B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21669"/>
              </p:ext>
            </p:extLst>
          </p:nvPr>
        </p:nvGraphicFramePr>
        <p:xfrm>
          <a:off x="0" y="1154699"/>
          <a:ext cx="9143999" cy="5703301"/>
        </p:xfrm>
        <a:graphic>
          <a:graphicData uri="http://schemas.openxmlformats.org/drawingml/2006/table">
            <a:tbl>
              <a:tblPr firstRow="1" firstCol="1" bandRow="1"/>
              <a:tblGrid>
                <a:gridCol w="1718333">
                  <a:extLst>
                    <a:ext uri="{9D8B030D-6E8A-4147-A177-3AD203B41FA5}">
                      <a16:colId xmlns:a16="http://schemas.microsoft.com/office/drawing/2014/main" val="1560608085"/>
                    </a:ext>
                  </a:extLst>
                </a:gridCol>
                <a:gridCol w="1718333">
                  <a:extLst>
                    <a:ext uri="{9D8B030D-6E8A-4147-A177-3AD203B41FA5}">
                      <a16:colId xmlns:a16="http://schemas.microsoft.com/office/drawing/2014/main" val="2749782635"/>
                    </a:ext>
                  </a:extLst>
                </a:gridCol>
                <a:gridCol w="1718333">
                  <a:extLst>
                    <a:ext uri="{9D8B030D-6E8A-4147-A177-3AD203B41FA5}">
                      <a16:colId xmlns:a16="http://schemas.microsoft.com/office/drawing/2014/main" val="1008766929"/>
                    </a:ext>
                  </a:extLst>
                </a:gridCol>
                <a:gridCol w="3989000">
                  <a:extLst>
                    <a:ext uri="{9D8B030D-6E8A-4147-A177-3AD203B41FA5}">
                      <a16:colId xmlns:a16="http://schemas.microsoft.com/office/drawing/2014/main" val="4279785061"/>
                    </a:ext>
                  </a:extLst>
                </a:gridCol>
              </a:tblGrid>
              <a:tr h="6129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 Assessments (SBA during the year)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End-of-year examination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56594"/>
                  </a:ext>
                </a:extLst>
              </a:tr>
              <a:tr h="56883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1995" algn="ctr"/>
                          <a:tab pos="4629150" algn="l"/>
                        </a:tabLst>
                      </a:pP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1995" algn="ctr"/>
                          <a:tab pos="4629150" algn="l"/>
                        </a:tabLs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÷ 2.5 = 80 marks (80%)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1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÷ 5 = 20 marks (20%)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19597"/>
                  </a:ext>
                </a:extLst>
              </a:tr>
              <a:tr h="548307">
                <a:tc gridSpan="3"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of practical work in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 forms - 200 marks (80%)                                                  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examination – 100 (20%)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90977"/>
                  </a:ext>
                </a:extLst>
              </a:tr>
              <a:tr h="3091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per Term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1080"/>
                  </a:ext>
                </a:extLst>
              </a:tr>
              <a:tr h="26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68742"/>
                  </a:ext>
                </a:extLst>
              </a:tr>
              <a:tr h="3398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Assessment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1: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marks</a:t>
                      </a:r>
                      <a:r>
                        <a:rPr lang="en-ZA" sz="1200" u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2: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marks</a:t>
                      </a:r>
                      <a:r>
                        <a:rPr lang="en-ZA" sz="1200" u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marks (40%)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Task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 Formative Assessment. 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Assessment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1: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marks</a:t>
                      </a:r>
                      <a:r>
                        <a:rPr lang="en-ZA" sz="1200" u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2: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marks</a:t>
                      </a:r>
                      <a:r>
                        <a:rPr lang="en-ZA" sz="1200" u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marks (40%) 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Examination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1: 50 marks (10%)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Form 2: 50</a:t>
                      </a: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marks (10%)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 of the year’s work for formal assessment. </a:t>
                      </a: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i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i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i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of each exam paper should be based on applied competence: reflection</a:t>
                      </a:r>
                      <a:r>
                        <a:rPr lang="en-ZA" sz="1200" b="1" i="1" u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ZA" sz="1200" b="1" i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application questions</a:t>
                      </a:r>
                      <a:endParaRPr lang="en-GB" sz="1200" b="1" i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marks (20%)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2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tasks</a:t>
                      </a:r>
                      <a:r>
                        <a:rPr lang="en-ZA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Informal Formative </a:t>
                      </a:r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</a:p>
                  </a:txBody>
                  <a:tcPr marL="55378" marR="55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3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6"/>
    </mc:Choice>
    <mc:Fallback xmlns="">
      <p:transition spd="slow" advTm="7765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 Assessment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Practical tasks are formally assessed in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   Term 1 &amp; 3.</a:t>
            </a:r>
          </a:p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Practical Activities in Term 2 &amp; 4 serve as Formative Tasks and will not be formally assessed.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practical skills and content will be assessed in the written test/exam in Term 4.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66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7"/>
    </mc:Choice>
    <mc:Fallback xmlns="">
      <p:transition spd="slow" advTm="2635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278688" cy="14700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5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4"/>
    </mc:Choice>
    <mc:Fallback xmlns="">
      <p:transition spd="slow" advTm="585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30352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6"/>
    </mc:Choice>
    <mc:Fallback xmlns="">
      <p:transition spd="slow" advTm="241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513" y="44450"/>
            <a:ext cx="8568952" cy="936277"/>
          </a:xfrm>
        </p:spPr>
        <p:txBody>
          <a:bodyPr>
            <a:normAutofit/>
          </a:bodyPr>
          <a:lstStyle/>
          <a:p>
            <a:r>
              <a:rPr lang="en-ZA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(continued)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1756" y="1412776"/>
            <a:ext cx="8569325" cy="4536505"/>
          </a:xfrm>
        </p:spPr>
        <p:txBody>
          <a:bodyPr>
            <a:normAutofit/>
          </a:bodyPr>
          <a:lstStyle/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teachers 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the essential core content /skills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each grade within the available time.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teachers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different forms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638"/>
              </a:spcBef>
              <a:buFont typeface="Arial" pitchFamily="32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learners are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adequately prepared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year/s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content, skills, knowledge, attitudes and values.   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sz="1400" dirty="0">
              <a:latin typeface="Arial Narrow" pitchFamily="34" charset="0"/>
              <a:cs typeface="Tahoma" pitchFamily="34" charset="0"/>
            </a:endParaRPr>
          </a:p>
          <a:p>
            <a:pPr marL="1074738" indent="-1074738" algn="just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800" dirty="0"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2"/>
    </mc:Choice>
    <mc:Fallback xmlns="">
      <p:transition spd="slow" advTm="265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and How of Adapted Creative Arts Teaching Plans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48" y="1259632"/>
            <a:ext cx="2808312" cy="125745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259632"/>
            <a:ext cx="8686800" cy="476165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teaching time do I have?</a:t>
            </a: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2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July – 24 July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**1 week**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August – 23 September 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**8 weeks**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4: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September – 9 December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**7 weeks** </a:t>
            </a:r>
          </a:p>
          <a:p>
            <a:pPr marL="1257300" lvl="3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(exam starts in week of 16 November)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1"/>
    </mc:Choice>
    <mc:Fallback xmlns="">
      <p:transition spd="slow" advTm="341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How of Adapted </a:t>
            </a:r>
            <a:b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Arts Teaching Plans</a:t>
            </a:r>
            <a:endParaRPr lang="en-GB" dirty="0"/>
          </a:p>
        </p:txBody>
      </p:sp>
      <p:pic>
        <p:nvPicPr>
          <p:cNvPr id="5" name="Picture 2" descr="What, When, Who, Where, Why, 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92" y="1331640"/>
            <a:ext cx="2736304" cy="12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What do I teach?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Revised Teaching and Assessment Plans </a:t>
            </a:r>
          </a:p>
          <a:p>
            <a:pPr marL="400050" lvl="1" indent="0">
              <a:buNone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(TAPS) based on Creative Arts CAPS (trimmed &amp; reorganized)</a:t>
            </a:r>
            <a:endParaRPr lang="en-US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4"/>
    </mc:Choice>
    <mc:Fallback xmlns="">
      <p:transition spd="slow" advTm="417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7418F-31A7-4CB4-B951-4D165406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8"/>
    </mc:Choice>
    <mc:Fallback xmlns="">
      <p:transition spd="slow" advTm="106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D709B-CAD4-4952-B956-9D2F8281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"/>
    </mc:Choice>
    <mc:Fallback xmlns="">
      <p:transition spd="slow" advTm="24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A0E54-6854-47B6-98C6-BB89DCF6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"/>
    </mc:Choice>
    <mc:Fallback xmlns="">
      <p:transition spd="slow" advTm="1968"/>
    </mc:Fallback>
  </mc:AlternateContent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4675</TotalTime>
  <Words>2776</Words>
  <Application>Microsoft Office PowerPoint</Application>
  <PresentationFormat>On-screen Show (4:3)</PresentationFormat>
  <Paragraphs>406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Calibri</vt:lpstr>
      <vt:lpstr>Century Gothic</vt:lpstr>
      <vt:lpstr>Symbol</vt:lpstr>
      <vt:lpstr>New DBE Presentation template</vt:lpstr>
      <vt:lpstr>            CREATIVE ARTS GRADE 8  REVISED CURRICULUM AND ASSESSMENT PLANS  Implementation  June 2020                                       </vt:lpstr>
      <vt:lpstr>Presentation Outline</vt:lpstr>
      <vt:lpstr>Purpose</vt:lpstr>
      <vt:lpstr>Purpose (continued)</vt:lpstr>
      <vt:lpstr>When, What and How of Adapted Creative Arts Teaching Plans</vt:lpstr>
      <vt:lpstr>When, What and How of Adapted  Creative Arts Teaching Plans</vt:lpstr>
      <vt:lpstr>PowerPoint Presentation</vt:lpstr>
      <vt:lpstr>PowerPoint Presentation</vt:lpstr>
      <vt:lpstr>PowerPoint Presentation</vt:lpstr>
      <vt:lpstr>PowerPoint Presentation</vt:lpstr>
      <vt:lpstr>When, What and How of Adapted  Creative Arts Teaching Plans</vt:lpstr>
      <vt:lpstr>When, What and How of adapted  Creative Arts Teaching Plans</vt:lpstr>
      <vt:lpstr>General Guidelines for all  Art Forms</vt:lpstr>
      <vt:lpstr>continues….</vt:lpstr>
      <vt:lpstr>continues….</vt:lpstr>
      <vt:lpstr>continues….</vt:lpstr>
      <vt:lpstr>continues….</vt:lpstr>
      <vt:lpstr> when no space is available… </vt:lpstr>
      <vt:lpstr> when no space is available continues… </vt:lpstr>
      <vt:lpstr>Assessment and Moderation</vt:lpstr>
      <vt:lpstr>Now that you know all the essentials of When, What and How you must teach, it is time to see how the curriculum was reorganised.</vt:lpstr>
      <vt:lpstr>Reorganisation Content Topics for the Phase</vt:lpstr>
      <vt:lpstr> Reorganisation of Content Topics: Dance  </vt:lpstr>
      <vt:lpstr> Reorganisation of Content Topics: Drama  </vt:lpstr>
      <vt:lpstr> Reorganisation of Content Topics: Music  </vt:lpstr>
      <vt:lpstr> Reorganisation of Content Topics: Visual Art  </vt:lpstr>
      <vt:lpstr>Amendments Annual Teaching Plan </vt:lpstr>
      <vt:lpstr>Amended Content/Topics Grade 8 Dance</vt:lpstr>
      <vt:lpstr>Amended Content/Topics Grade 8 Dance</vt:lpstr>
      <vt:lpstr>Amended Content/Topics Grade 8 Dance</vt:lpstr>
      <vt:lpstr>Amended Content/Topics Grade 8 Drama</vt:lpstr>
      <vt:lpstr>Amended Content/Topics Grade 8 Music</vt:lpstr>
      <vt:lpstr>Amended Content/Topics Grade 8 Visual Art</vt:lpstr>
      <vt:lpstr>Amendments  School Based Assessment (SBA)</vt:lpstr>
      <vt:lpstr>Revised  Programme of Assessment: Grade 8</vt:lpstr>
      <vt:lpstr>Revised Practical Assessment Task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Moja Boitumelo</dc:creator>
  <cp:lastModifiedBy>kogilan pillay</cp:lastModifiedBy>
  <cp:revision>361</cp:revision>
  <cp:lastPrinted>2017-05-04T09:21:37Z</cp:lastPrinted>
  <dcterms:created xsi:type="dcterms:W3CDTF">2016-04-18T12:36:04Z</dcterms:created>
  <dcterms:modified xsi:type="dcterms:W3CDTF">2020-08-05T17:07:54Z</dcterms:modified>
</cp:coreProperties>
</file>